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3" r:id="rId4"/>
    <p:sldId id="257" r:id="rId5"/>
    <p:sldId id="265" r:id="rId6"/>
    <p:sldId id="264" r:id="rId7"/>
    <p:sldId id="261" r:id="rId8"/>
    <p:sldId id="32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82723"/>
  </p:normalViewPr>
  <p:slideViewPr>
    <p:cSldViewPr snapToGrid="0" snapToObjects="1">
      <p:cViewPr varScale="1">
        <p:scale>
          <a:sx n="88" d="100"/>
          <a:sy n="88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A87D1-6A40-694C-B99B-19DAA6441BFE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F530B-20B6-D54A-8072-2B162B768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95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‘read’ the photograph using open and closed questions </a:t>
            </a:r>
          </a:p>
          <a:p>
            <a:r>
              <a:rPr lang="en-US" dirty="0"/>
              <a:t>Reveal the text and 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F530B-20B6-D54A-8072-2B162B7685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037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F530B-20B6-D54A-8072-2B162B7685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06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this is a topical but imagined scenario – the British Museum have pages on their website that explain the situation https://</a:t>
            </a:r>
            <a:r>
              <a:rPr lang="en-US" dirty="0" err="1"/>
              <a:t>www.britishmuseum.org</a:t>
            </a:r>
            <a:r>
              <a:rPr lang="en-US" dirty="0"/>
              <a:t>/about-us/</a:t>
            </a:r>
            <a:r>
              <a:rPr lang="en-US" dirty="0" err="1"/>
              <a:t>british</a:t>
            </a:r>
            <a:r>
              <a:rPr lang="en-US" dirty="0"/>
              <a:t>-museum-story/objects-news/</a:t>
            </a:r>
            <a:r>
              <a:rPr lang="en-US" dirty="0" err="1"/>
              <a:t>benin</a:t>
            </a:r>
            <a:r>
              <a:rPr lang="en-US" dirty="0"/>
              <a:t>-bronzes</a:t>
            </a:r>
          </a:p>
          <a:p>
            <a:endParaRPr lang="en-US" dirty="0"/>
          </a:p>
          <a:p>
            <a:r>
              <a:rPr lang="en-US" dirty="0"/>
              <a:t>Discuss why drawings by an artist might be beneficial over photographs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F530B-20B6-D54A-8072-2B162B7685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03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Exploded Drawings can allow the viewer to see details at the same time as the whole image.</a:t>
            </a:r>
          </a:p>
          <a:p>
            <a:r>
              <a:rPr lang="en-US" dirty="0"/>
              <a:t>Talk about how the artist can decide which parts to </a:t>
            </a:r>
            <a:r>
              <a:rPr lang="en-US" dirty="0" err="1"/>
              <a:t>emphasise</a:t>
            </a:r>
            <a:r>
              <a:rPr lang="en-US" dirty="0"/>
              <a:t> and might include annotations to support drawings.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F530B-20B6-D54A-8072-2B162B7685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16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whether students believe the Benin objects should be kept or returned and the pros and cons.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F530B-20B6-D54A-8072-2B162B7685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92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Google Shape;876;p90:notes">
            <a:extLst>
              <a:ext uri="{FF2B5EF4-FFF2-40B4-BE49-F238E27FC236}">
                <a16:creationId xmlns:a16="http://schemas.microsoft.com/office/drawing/2014/main" id="{5E12ECD1-8136-D04E-9271-4510F2A369A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04775" y="750888"/>
            <a:ext cx="6680200" cy="3757612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0" name="Google Shape;877;p90:notes">
            <a:extLst>
              <a:ext uri="{FF2B5EF4-FFF2-40B4-BE49-F238E27FC236}">
                <a16:creationId xmlns:a16="http://schemas.microsoft.com/office/drawing/2014/main" id="{41D412B0-E0AA-D140-87A8-E11976E85F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8975" y="4759325"/>
            <a:ext cx="5511800" cy="4508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48300" rIns="96600" bIns="483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400"/>
            </a:pPr>
            <a:endParaRPr lang="en-US" altLang="en-US"/>
          </a:p>
        </p:txBody>
      </p:sp>
      <p:sp>
        <p:nvSpPr>
          <p:cNvPr id="140291" name="Google Shape;878;p90:notes">
            <a:extLst>
              <a:ext uri="{FF2B5EF4-FFF2-40B4-BE49-F238E27FC236}">
                <a16:creationId xmlns:a16="http://schemas.microsoft.com/office/drawing/2014/main" id="{DCF4FBFA-3CF9-C141-B226-6526E886EF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5475"/>
            <a:ext cx="2986088" cy="501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600" tIns="48300" rIns="96600" bIns="4830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ts val="1400"/>
            </a:pPr>
            <a:fld id="{CC4DE8C8-3E6E-6041-966E-4F4C7187A612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  <a:buSzPts val="1400"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26AC5-B7C7-4644-AAE3-9EE2BC46A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EEA6D3-7088-2F4C-90A4-9F4728F9D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D3EE8-D952-434E-97E2-2B7A422B4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91DAE-CE23-504D-BD87-87BF9111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EE6D3-B71B-2444-9DC9-3E18337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40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0120-C742-2042-9E48-C42BD49C6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429A4-1FA8-5842-B9CC-A19B8F323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AC597-638E-924E-A22E-702AE18CF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EEB8E-A152-F641-AC60-78BC5677A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8DC79-543B-EE49-AD39-AF9EEA6ED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2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9481-5132-8446-B44D-6253FAFF4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EA610-7EA7-3B47-B203-53EBA4F13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DCD9A-AA35-D945-BD6B-102222324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AD4DE-4294-324D-8F12-1AF49D8D6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CF50D-046E-9242-AEB8-F79E9504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9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393DD-36B1-5F42-B08D-7FF4B3949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7440F-90CF-FB4F-8533-C2163FF6A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78296-5012-D543-B155-6E42D401E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23EED-78BA-D441-9D9A-9FA0D734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F257F-575D-E74B-B8F7-9D2806199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4097E-B006-7645-9A2B-4B100564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2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4D4D9-1FA1-6542-8B89-B51AFE64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4757D-D5BB-6C47-986D-BCAE4E0BC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5B1FA-E98C-554D-963F-98CFEBC1E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077138-9F9B-E049-A95C-902597C8E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0C5D75-CBF7-D944-AB82-123DE7214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017DB0-2F3B-9944-980D-22E3E4EF7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F74DEE-C151-1348-9810-EA5B9DA3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0CED54-8681-474B-AEDD-E0C458BBD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94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5A050-32AA-A247-9824-4DC52C472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F7321-E6B1-5A46-BD06-04D0C38CF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DEB4C-83CC-D748-BA62-F4B727C9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CDD280-07A6-E84A-829E-5E8762886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3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45CA2C-F414-704D-85C9-2EB3FB144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5BC942-B1C1-5B4B-896E-A04F3DC8F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E6A51-F431-6645-807D-A2C17F1E2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3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0497A-C19B-B348-87CC-00F913C71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F6315-B9DA-4A47-B84D-C450F0E7C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3CC09-6362-C046-97B3-BED173E81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B627F-CB8B-E948-861F-3568A4306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D1483-4F92-C842-A23F-9CE675813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D8162-8004-A640-9C7E-BBD7B7CA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2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3E89-D3B5-A344-9C7D-E8E3E980D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7AA3A0-AA32-6F43-A149-FF183E2EA6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AFEAE-9C39-7944-B3EE-4186897CB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970CA-3709-6B45-A468-E654C401B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059D72-A216-A243-8C46-64EE04DB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01B2B3-3852-FD42-880B-E75BE335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4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4DD5F-986B-5C4B-943D-D09FCE57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EB1924-B1DD-A144-9E31-6DE802191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9D37D-5ADE-A049-BAB1-E473B16D4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F6C35-4377-5742-B40D-C113D9A51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0EAE6-CB7D-B74B-8959-85BD03A6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96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09CEBA-F3FE-7A48-B199-A7369BD1E9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1C8FB-CE34-3941-AAD2-D1DC35609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72272-C6C1-C74E-9539-6901B5DE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2856A-F381-6244-8631-61F231F6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49DEA-81FF-6540-B8C0-DB2D1455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26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FF5411-18FD-C242-8290-4B8F4B464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536F2-8071-A948-92DB-ABABEE1C6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43E0D-719C-7544-8E90-715616DA60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B2E61-B65D-B54D-87EF-485BB275C917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88170-C326-4C41-9729-4D5411153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10F34-5E10-6749-B454-88C59BB4E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4D858-0564-A049-A30E-6941D68B0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3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-gb.facebook.com/pages/category/Elementary-School/Theprimaryartclass/about/" TargetMode="External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hyperlink" Target="https://www.youtube.com/channel/UCHSbzBcq6GaXSaSipDWlnoA?view_as=subscriber" TargetMode="External"/><Relationship Id="rId4" Type="http://schemas.openxmlformats.org/officeDocument/2006/relationships/hyperlink" Target="https://theprimaryartclass.com/" TargetMode="Externa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01CEAD6-98DD-764E-9DD4-F7F5496EE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842" y="47047"/>
            <a:ext cx="5187044" cy="676390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BEBDB7-E98E-B546-BDE1-ED9133BABB1D}"/>
              </a:ext>
            </a:extLst>
          </p:cNvPr>
          <p:cNvSpPr/>
          <p:nvPr/>
        </p:nvSpPr>
        <p:spPr>
          <a:xfrm>
            <a:off x="8128000" y="2967335"/>
            <a:ext cx="3918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strike="noStrike" dirty="0">
                <a:effectLst/>
                <a:latin typeface="Helvetica Neue" panose="02000503000000020004" pitchFamily="2" charset="0"/>
              </a:rPr>
              <a:t>British soldiers with objects looted from the royal palace</a:t>
            </a:r>
            <a:r>
              <a:rPr lang="en-GB" b="0" i="0" dirty="0">
                <a:effectLst/>
                <a:latin typeface="Helvetica Neue" panose="02000503000000020004" pitchFamily="2" charset="0"/>
              </a:rPr>
              <a:t> during an expedition to the </a:t>
            </a:r>
            <a:r>
              <a:rPr lang="en-GB" b="1" i="0" dirty="0">
                <a:effectLst/>
                <a:latin typeface="Helvetica Neue" panose="02000503000000020004" pitchFamily="2" charset="0"/>
              </a:rPr>
              <a:t>Benin Empire </a:t>
            </a:r>
            <a:r>
              <a:rPr lang="en-GB" b="0" i="0" dirty="0">
                <a:effectLst/>
                <a:latin typeface="Helvetica Neue" panose="02000503000000020004" pitchFamily="2" charset="0"/>
              </a:rPr>
              <a:t>in 1897.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8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278682-AD10-B540-BAE6-0F60E622E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522" y="1361551"/>
            <a:ext cx="4224793" cy="37761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B1B2DC-D5FD-AE43-88DB-D0F972AFB4CA}"/>
              </a:ext>
            </a:extLst>
          </p:cNvPr>
          <p:cNvSpPr/>
          <p:nvPr/>
        </p:nvSpPr>
        <p:spPr>
          <a:xfrm>
            <a:off x="521525" y="5715511"/>
            <a:ext cx="11148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31F20"/>
                </a:solidFill>
                <a:effectLst/>
                <a:latin typeface="ReithSans"/>
              </a:rPr>
              <a:t>Benin was a very successful Empire</a:t>
            </a:r>
            <a:r>
              <a:rPr lang="en-GB" dirty="0">
                <a:solidFill>
                  <a:srgbClr val="231F20"/>
                </a:solidFill>
                <a:latin typeface="ReithSans"/>
              </a:rPr>
              <a:t> but</a:t>
            </a:r>
            <a:r>
              <a:rPr lang="en-GB" b="0" i="0" dirty="0">
                <a:solidFill>
                  <a:srgbClr val="231F20"/>
                </a:solidFill>
                <a:effectLst/>
                <a:latin typeface="ReithSans"/>
              </a:rPr>
              <a:t> the kingdom came to a sudden end in </a:t>
            </a:r>
            <a:r>
              <a:rPr lang="en-GB" b="1" i="0" dirty="0">
                <a:solidFill>
                  <a:srgbClr val="231F20"/>
                </a:solidFill>
                <a:effectLst/>
                <a:latin typeface="ReithSans"/>
              </a:rPr>
              <a:t>1897</a:t>
            </a:r>
            <a:r>
              <a:rPr lang="en-GB" b="0" i="0" dirty="0">
                <a:solidFill>
                  <a:srgbClr val="231F20"/>
                </a:solidFill>
                <a:effectLst/>
                <a:latin typeface="ReithSans"/>
              </a:rPr>
              <a:t>, when a British army invaded and made it part of the British Empire.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A6CA24-724F-6845-B996-99FB6124C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97" y="61716"/>
            <a:ext cx="4035961" cy="545248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A4B6D6-3E10-4240-A20F-0ABA3DAB0FA9}"/>
              </a:ext>
            </a:extLst>
          </p:cNvPr>
          <p:cNvSpPr/>
          <p:nvPr/>
        </p:nvSpPr>
        <p:spPr>
          <a:xfrm>
            <a:off x="4484914" y="61716"/>
            <a:ext cx="3222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Brass plaque showing the </a:t>
            </a:r>
            <a:r>
              <a:rPr lang="en-GB" b="1" dirty="0"/>
              <a:t>Oba</a:t>
            </a:r>
            <a:r>
              <a:rPr lang="en-GB" dirty="0"/>
              <a:t> of the Kingdom of Benin </a:t>
            </a:r>
          </a:p>
          <a:p>
            <a:endParaRPr lang="en-GB" dirty="0"/>
          </a:p>
          <a:p>
            <a:r>
              <a:rPr lang="en-GB" dirty="0"/>
              <a:t>16th century 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628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B3AD69-3C1E-E14F-A232-243FBD9D6BAE}"/>
              </a:ext>
            </a:extLst>
          </p:cNvPr>
          <p:cNvSpPr/>
          <p:nvPr/>
        </p:nvSpPr>
        <p:spPr>
          <a:xfrm>
            <a:off x="348344" y="2306322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>
              <a:solidFill>
                <a:srgbClr val="333333"/>
              </a:solidFill>
              <a:latin typeface="nyt-imperial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nyt-imperial"/>
              </a:rPr>
              <a:t>These sculptures of antiquity can be compared with the best of Italian and Greek sculpture.</a:t>
            </a:r>
          </a:p>
          <a:p>
            <a:endParaRPr lang="en-GB" dirty="0">
              <a:solidFill>
                <a:srgbClr val="333333"/>
              </a:solidFill>
              <a:latin typeface="nyt-imperial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nyt-imperial"/>
              </a:rPr>
              <a:t>Their importance was appreciated in Europe from the moment they were first seen there in 1890s. </a:t>
            </a:r>
          </a:p>
          <a:p>
            <a:endParaRPr lang="en-US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7C34EE97-EAF4-4847-AC12-432A69F97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737" y="0"/>
            <a:ext cx="5084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03529C-00A2-A74A-91A6-B8FD39DB3E2F}"/>
              </a:ext>
            </a:extLst>
          </p:cNvPr>
          <p:cNvSpPr/>
          <p:nvPr/>
        </p:nvSpPr>
        <p:spPr>
          <a:xfrm>
            <a:off x="1472298" y="5980668"/>
            <a:ext cx="4623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Ivory mask of the Queen Mother Benin, Nigeria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818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 series of brass plaques are the most famous of the items known as the Benin Bronzes, but the looted hoard also includes items made from wood and ivory.">
            <a:extLst>
              <a:ext uri="{FF2B5EF4-FFF2-40B4-BE49-F238E27FC236}">
                <a16:creationId xmlns:a16="http://schemas.microsoft.com/office/drawing/2014/main" id="{F97F8F56-735A-044D-B127-0E1181B1C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0CE08F-6823-DB4D-AC45-EB936E183560}"/>
              </a:ext>
            </a:extLst>
          </p:cNvPr>
          <p:cNvSpPr/>
          <p:nvPr/>
        </p:nvSpPr>
        <p:spPr>
          <a:xfrm>
            <a:off x="5384800" y="68859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nyt-imperial"/>
              </a:rPr>
              <a:t>You can find antique Benin Bronzes in many of the West’s great museums, including the British Museum in London and the Metropolitan Museum of Art in New York. </a:t>
            </a:r>
          </a:p>
          <a:p>
            <a:endParaRPr lang="en-GB" dirty="0">
              <a:solidFill>
                <a:srgbClr val="333333"/>
              </a:solidFill>
              <a:latin typeface="nyt-imperial"/>
            </a:endParaRPr>
          </a:p>
          <a:p>
            <a:r>
              <a:rPr lang="en-GB" dirty="0"/>
              <a:t>There’s one place, however, where few of the original artifacts are found: Benin City, where they were made.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342030-A386-694E-BA17-990F8D7B8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04268"/>
            <a:ext cx="43053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25CB9-8617-284C-AD06-96CF33A72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57" y="21034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The Benin artefacts will be returned to the new Museum of Benin.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have been asked to make drawings as records of some of the artefacts.</a:t>
            </a:r>
          </a:p>
        </p:txBody>
      </p:sp>
    </p:spTree>
    <p:extLst>
      <p:ext uri="{BB962C8B-B14F-4D97-AF65-F5344CB8AC3E}">
        <p14:creationId xmlns:p14="http://schemas.microsoft.com/office/powerpoint/2010/main" val="1570237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">
            <a:extLst>
              <a:ext uri="{FF2B5EF4-FFF2-40B4-BE49-F238E27FC236}">
                <a16:creationId xmlns:a16="http://schemas.microsoft.com/office/drawing/2014/main" id="{A453834A-9D9D-694F-B847-1139DDCAB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9" y="1398072"/>
            <a:ext cx="3292295" cy="49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6CB1B1-F2AB-914B-A553-BF0BB1101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19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72794">
            <a:off x="7377650" y="414705"/>
            <a:ext cx="3744553" cy="3465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C0DA3A-E65D-AF4B-87A8-221CA184E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15406">
            <a:off x="4955901" y="2490328"/>
            <a:ext cx="3190598" cy="36095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3449EF-AF11-1B4C-98E2-64B16D96CB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00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99067" y="4080835"/>
            <a:ext cx="1901717" cy="27257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8DDC64-A65E-C543-9422-120131BC7F45}"/>
              </a:ext>
            </a:extLst>
          </p:cNvPr>
          <p:cNvSpPr txBox="1"/>
          <p:nvPr/>
        </p:nvSpPr>
        <p:spPr>
          <a:xfrm>
            <a:off x="5261412" y="443965"/>
            <a:ext cx="2736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Detail on crown – Portuguese traders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60B860-4C3C-144E-A7C0-77696A5265E6}"/>
              </a:ext>
            </a:extLst>
          </p:cNvPr>
          <p:cNvSpPr txBox="1"/>
          <p:nvPr/>
        </p:nvSpPr>
        <p:spPr>
          <a:xfrm>
            <a:off x="5130800" y="6118342"/>
            <a:ext cx="286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Eyes &amp; incision - iron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920782-5877-C14F-BAA7-F04E2BED465A}"/>
              </a:ext>
            </a:extLst>
          </p:cNvPr>
          <p:cNvSpPr txBox="1"/>
          <p:nvPr/>
        </p:nvSpPr>
        <p:spPr>
          <a:xfrm>
            <a:off x="9177864" y="5641288"/>
            <a:ext cx="27375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Detail on under chin - mudfish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218B23-258C-2C42-8BB1-27C7B03AF9C5}"/>
              </a:ext>
            </a:extLst>
          </p:cNvPr>
          <p:cNvSpPr txBox="1"/>
          <p:nvPr/>
        </p:nvSpPr>
        <p:spPr>
          <a:xfrm>
            <a:off x="4799726" y="2147555"/>
            <a:ext cx="1991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Incisions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CA4D66-6F77-E640-9761-E480D2567A8F}"/>
              </a:ext>
            </a:extLst>
          </p:cNvPr>
          <p:cNvSpPr txBox="1"/>
          <p:nvPr/>
        </p:nvSpPr>
        <p:spPr>
          <a:xfrm>
            <a:off x="411448" y="336243"/>
            <a:ext cx="3163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Exploded drawing</a:t>
            </a:r>
          </a:p>
        </p:txBody>
      </p:sp>
    </p:spTree>
    <p:extLst>
      <p:ext uri="{BB962C8B-B14F-4D97-AF65-F5344CB8AC3E}">
        <p14:creationId xmlns:p14="http://schemas.microsoft.com/office/powerpoint/2010/main" val="1672399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68AD0D-5038-EB49-A2E2-1D206E8C6427}"/>
              </a:ext>
            </a:extLst>
          </p:cNvPr>
          <p:cNvSpPr/>
          <p:nvPr/>
        </p:nvSpPr>
        <p:spPr>
          <a:xfrm>
            <a:off x="464456" y="1307796"/>
            <a:ext cx="49203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GB" dirty="0">
              <a:solidFill>
                <a:srgbClr val="333333"/>
              </a:solidFill>
              <a:latin typeface="nyt-imperial"/>
            </a:endParaRPr>
          </a:p>
          <a:p>
            <a:pPr fontAlgn="base"/>
            <a:endParaRPr lang="en-GB" dirty="0">
              <a:solidFill>
                <a:srgbClr val="333333"/>
              </a:solidFill>
              <a:latin typeface="nyt-imperial"/>
            </a:endParaRPr>
          </a:p>
          <a:p>
            <a:pPr fontAlgn="base"/>
            <a:r>
              <a:rPr lang="en-GB" b="0" i="0" dirty="0">
                <a:solidFill>
                  <a:srgbClr val="333333"/>
                </a:solidFill>
                <a:effectLst/>
                <a:latin typeface="nyt-imperial"/>
              </a:rPr>
              <a:t>Charles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nyt-imperial"/>
              </a:rPr>
              <a:t>Omorodion</a:t>
            </a:r>
            <a:r>
              <a:rPr lang="en-GB" dirty="0">
                <a:solidFill>
                  <a:srgbClr val="333333"/>
                </a:solidFill>
                <a:latin typeface="nyt-imperial"/>
              </a:rPr>
              <a:t> </a:t>
            </a:r>
            <a:r>
              <a:rPr lang="en-GB" b="0" i="0" dirty="0">
                <a:solidFill>
                  <a:srgbClr val="333333"/>
                </a:solidFill>
                <a:effectLst/>
                <a:latin typeface="nyt-imperial"/>
              </a:rPr>
              <a:t>grew up in Benin City but now lives in Britain. He </a:t>
            </a:r>
            <a:r>
              <a:rPr lang="en-GB" dirty="0"/>
              <a:t>said that seeing the Benin Bronzes in the world’s museums fills him with pride, as they show visitors how great the Benin Kingdom had been. </a:t>
            </a:r>
          </a:p>
          <a:p>
            <a:pPr fontAlgn="base"/>
            <a:endParaRPr lang="en-GB" dirty="0"/>
          </a:p>
          <a:p>
            <a:pPr fontAlgn="base"/>
            <a:r>
              <a:rPr lang="en-GB" dirty="0"/>
              <a:t>He added, he also feels frustration and anger about them being kept outside his country.</a:t>
            </a:r>
            <a:endParaRPr lang="en-GB" b="0" i="0" dirty="0">
              <a:solidFill>
                <a:srgbClr val="333333"/>
              </a:solidFill>
              <a:effectLst/>
              <a:latin typeface="nyt-impe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3A8240-DB1F-1348-A5A6-ABE06B57DA1C}"/>
              </a:ext>
            </a:extLst>
          </p:cNvPr>
          <p:cNvSpPr/>
          <p:nvPr/>
        </p:nvSpPr>
        <p:spPr>
          <a:xfrm>
            <a:off x="5921828" y="6232658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Brass plaque showing the Oba of Benin with attendants Benin, Nigeria 16th century AD</a:t>
            </a: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6073FA-5DCB-8848-8A4F-2BB9A127A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857" y="59624"/>
            <a:ext cx="4499430" cy="595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15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Google Shape;880;p90" descr="\\curric1\uStaff\egopaul\My Pictures\Tate M trip April\20180424_140334.jpg">
            <a:extLst>
              <a:ext uri="{FF2B5EF4-FFF2-40B4-BE49-F238E27FC236}">
                <a16:creationId xmlns:a16="http://schemas.microsoft.com/office/drawing/2014/main" id="{A4BF3628-F93A-4649-8914-9D3A4B25969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77688" y="-15941675"/>
            <a:ext cx="21599526" cy="1215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6" name="Google Shape;881;p90">
            <a:hlinkClick r:id="rId4"/>
            <a:extLst>
              <a:ext uri="{FF2B5EF4-FFF2-40B4-BE49-F238E27FC236}">
                <a16:creationId xmlns:a16="http://schemas.microsoft.com/office/drawing/2014/main" id="{688C5CA8-68D0-7340-8025-DE6986F9AB3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25" y="1363663"/>
            <a:ext cx="47291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7" name="Google Shape;882;p90" descr="Image result for facebook icon">
            <a:hlinkClick r:id="rId6"/>
            <a:extLst>
              <a:ext uri="{FF2B5EF4-FFF2-40B4-BE49-F238E27FC236}">
                <a16:creationId xmlns:a16="http://schemas.microsoft.com/office/drawing/2014/main" id="{64773A18-C506-3E42-8D74-3F7545518C3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63" y="3352800"/>
            <a:ext cx="12969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8" name="Google Shape;883;p90">
            <a:extLst>
              <a:ext uri="{FF2B5EF4-FFF2-40B4-BE49-F238E27FC236}">
                <a16:creationId xmlns:a16="http://schemas.microsoft.com/office/drawing/2014/main" id="{78F1AC30-5F24-B444-AA14-84989B764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150" y="3043238"/>
            <a:ext cx="2513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800"/>
              <a:buFontTx/>
              <a:buNone/>
            </a:pPr>
            <a:r>
              <a:rPr lang="en-GB" altLang="en-US" sz="1800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The Primary Art Class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84" name="Google Shape;884;p90">
            <a:extLst>
              <a:ext uri="{FF2B5EF4-FFF2-40B4-BE49-F238E27FC236}">
                <a16:creationId xmlns:a16="http://schemas.microsoft.com/office/drawing/2014/main" id="{E151BBC4-06EC-3F49-8F73-DA0FA7337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48200" y="6356350"/>
            <a:ext cx="2895600" cy="365125"/>
          </a:xfrm>
        </p:spPr>
        <p:txBody>
          <a:bodyPr spcFirstLastPara="1" wrap="square" lIns="91425" tIns="45700" rIns="91425" bIns="45700" anchorCtr="0">
            <a:noAutofit/>
          </a:bodyPr>
          <a:lstStyle/>
          <a:p>
            <a:pPr>
              <a:buSzPts val="1400"/>
              <a:defRPr/>
            </a:pPr>
            <a:r>
              <a:rPr lang="en-GB"/>
              <a:t>theprimaryartclass.com  Emily Gopaul</a:t>
            </a:r>
            <a:endParaRPr/>
          </a:p>
        </p:txBody>
      </p:sp>
      <p:sp>
        <p:nvSpPr>
          <p:cNvPr id="885" name="Google Shape;885;p90">
            <a:extLst>
              <a:ext uri="{FF2B5EF4-FFF2-40B4-BE49-F238E27FC236}">
                <a16:creationId xmlns:a16="http://schemas.microsoft.com/office/drawing/2014/main" id="{83FB95AD-F8D0-5E4E-8C21-3B3A315FD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2133600" cy="365125"/>
          </a:xfrm>
        </p:spPr>
        <p:txBody>
          <a:bodyPr spcFirstLastPara="1" wrap="square" lIns="91425" tIns="45700" rIns="91425" bIns="45700" anchorCtr="0">
            <a:noAutofit/>
          </a:bodyPr>
          <a:lstStyle/>
          <a:p>
            <a:pPr>
              <a:buSzPts val="1200"/>
              <a:defRPr/>
            </a:pPr>
            <a:fld id="{D10FB552-1CA1-B84A-84DA-BF883F2B689C}" type="slidenum">
              <a:rPr lang="en-GB"/>
              <a:pPr>
                <a:buSzPts val="1200"/>
                <a:defRPr/>
              </a:pPr>
              <a:t>8</a:t>
            </a:fld>
            <a:endParaRPr/>
          </a:p>
        </p:txBody>
      </p:sp>
      <p:sp>
        <p:nvSpPr>
          <p:cNvPr id="139271" name="Google Shape;886;p90">
            <a:extLst>
              <a:ext uri="{FF2B5EF4-FFF2-40B4-BE49-F238E27FC236}">
                <a16:creationId xmlns:a16="http://schemas.microsoft.com/office/drawing/2014/main" id="{525F3A32-787F-304C-BBE9-465FD5996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2925" y="5291138"/>
            <a:ext cx="60610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3200"/>
              <a:buFontTx/>
              <a:buNone/>
            </a:pPr>
            <a:r>
              <a:rPr lang="en-GB" altLang="en-US" sz="3200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emily@</a:t>
            </a:r>
            <a:r>
              <a:rPr lang="en-GB" altLang="en-US" sz="3200" b="1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theprimaryartclass</a:t>
            </a:r>
            <a:r>
              <a:rPr lang="en-GB" altLang="en-US" sz="3200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.com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9272" name="Google Shape;887;p90">
            <a:extLst>
              <a:ext uri="{FF2B5EF4-FFF2-40B4-BE49-F238E27FC236}">
                <a16:creationId xmlns:a16="http://schemas.microsoft.com/office/drawing/2014/main" id="{3E11165F-5B17-504F-BA4D-6C24D02414D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2820988"/>
            <a:ext cx="16287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73" name="Google Shape;888;p90">
            <a:extLst>
              <a:ext uri="{FF2B5EF4-FFF2-40B4-BE49-F238E27FC236}">
                <a16:creationId xmlns:a16="http://schemas.microsoft.com/office/drawing/2014/main" id="{C128EFAC-A372-B74B-B8B5-FF97E4623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650" y="136525"/>
            <a:ext cx="3060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3200"/>
              <a:buFontTx/>
              <a:buNone/>
            </a:pPr>
            <a:r>
              <a:rPr lang="en-GB" altLang="en-US" sz="3200">
                <a:solidFill>
                  <a:srgbClr val="44546A"/>
                </a:solidFill>
                <a:latin typeface="Aharoni" panose="02010803020104030203" pitchFamily="2" charset="-79"/>
                <a:ea typeface="Aharoni" panose="02010803020104030203" pitchFamily="2" charset="-79"/>
                <a:cs typeface="Aharoni" panose="02010803020104030203" pitchFamily="2" charset="-79"/>
                <a:sym typeface="Aharoni" panose="02010803020104030203" pitchFamily="2" charset="-79"/>
              </a:rPr>
              <a:t>Stay in touch…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9274" name="Google Shape;889;p90">
            <a:extLst>
              <a:ext uri="{FF2B5EF4-FFF2-40B4-BE49-F238E27FC236}">
                <a16:creationId xmlns:a16="http://schemas.microsoft.com/office/drawing/2014/main" id="{D6895A04-8BAB-834D-93BB-30726AB83A8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2211388"/>
            <a:ext cx="140493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5" name="Picture 2">
            <a:hlinkClick r:id="rId10"/>
            <a:extLst>
              <a:ext uri="{FF2B5EF4-FFF2-40B4-BE49-F238E27FC236}">
                <a16:creationId xmlns:a16="http://schemas.microsoft.com/office/drawing/2014/main" id="{27B4D6D1-50F9-AD49-A109-714F035B2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2987675"/>
            <a:ext cx="3160712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</TotalTime>
  <Words>429</Words>
  <Application>Microsoft Macintosh PowerPoint</Application>
  <PresentationFormat>Widescreen</PresentationFormat>
  <Paragraphs>44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Brush Script MT</vt:lpstr>
      <vt:lpstr>Aharoni</vt:lpstr>
      <vt:lpstr>Arial</vt:lpstr>
      <vt:lpstr>Calibri</vt:lpstr>
      <vt:lpstr>Calibri Light</vt:lpstr>
      <vt:lpstr>Helvetica Neue</vt:lpstr>
      <vt:lpstr>nyt-imperial</vt:lpstr>
      <vt:lpstr>ReithSans</vt:lpstr>
      <vt:lpstr>Office Theme</vt:lpstr>
      <vt:lpstr>PowerPoint Presentation</vt:lpstr>
      <vt:lpstr>PowerPoint Presentation</vt:lpstr>
      <vt:lpstr>PowerPoint Presentation</vt:lpstr>
      <vt:lpstr>PowerPoint Presentation</vt:lpstr>
      <vt:lpstr>The Benin artefacts will be returned to the new Museum of Benin.  You have been asked to make drawings as records of some of the artefacts.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emily@theprimaryartclass.com</dc:creator>
  <cp:lastModifiedBy>emily@theprimaryartclass.com</cp:lastModifiedBy>
  <cp:revision>46</cp:revision>
  <cp:lastPrinted>2021-03-21T17:02:07Z</cp:lastPrinted>
  <dcterms:created xsi:type="dcterms:W3CDTF">2021-03-21T17:00:57Z</dcterms:created>
  <dcterms:modified xsi:type="dcterms:W3CDTF">2021-04-08T10:22:38Z</dcterms:modified>
</cp:coreProperties>
</file>